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60" r:id="rId4"/>
    <p:sldId id="296" r:id="rId5"/>
    <p:sldId id="351" r:id="rId6"/>
    <p:sldId id="352" r:id="rId7"/>
    <p:sldId id="348" r:id="rId8"/>
    <p:sldId id="349" r:id="rId9"/>
    <p:sldId id="350" r:id="rId10"/>
    <p:sldId id="261" r:id="rId11"/>
    <p:sldId id="263" r:id="rId12"/>
    <p:sldId id="266" r:id="rId13"/>
    <p:sldId id="269" r:id="rId14"/>
    <p:sldId id="337" r:id="rId15"/>
    <p:sldId id="342" r:id="rId16"/>
    <p:sldId id="340" r:id="rId17"/>
    <p:sldId id="274" r:id="rId18"/>
    <p:sldId id="275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56" autoAdjust="0"/>
    <p:restoredTop sz="98757" autoAdjust="0"/>
  </p:normalViewPr>
  <p:slideViewPr>
    <p:cSldViewPr>
      <p:cViewPr>
        <p:scale>
          <a:sx n="70" d="100"/>
          <a:sy n="70" d="100"/>
        </p:scale>
        <p:origin x="-1470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928671"/>
            <a:ext cx="8424936" cy="2356313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Педагогический совет 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МБДОУ «ДС № 421 г. Челябинска»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4 от 28.05.2020 г.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05064"/>
            <a:ext cx="8208912" cy="2567208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34000"/>
              </a:lnSpc>
            </a:pPr>
            <a:r>
              <a:rPr lang="ru-RU" sz="4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«Анализ деятельности </a:t>
            </a:r>
            <a:endParaRPr lang="ru-RU" sz="45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34000"/>
              </a:lnSpc>
            </a:pPr>
            <a:r>
              <a:rPr lang="ru-RU" sz="4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МБДОУ«ДС </a:t>
            </a:r>
            <a:r>
              <a:rPr lang="ru-RU" sz="4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421 г. Челябинска»</a:t>
            </a:r>
            <a:br>
              <a:rPr lang="ru-RU" sz="4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4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2019-2020 </a:t>
            </a:r>
            <a:r>
              <a:rPr lang="ru-RU" sz="4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учебный год» </a:t>
            </a:r>
          </a:p>
          <a:p>
            <a:endParaRPr lang="ru-RU" sz="3900" b="1" dirty="0" smtClean="0">
              <a:solidFill>
                <a:srgbClr val="002060"/>
              </a:solidFill>
            </a:endParaRPr>
          </a:p>
          <a:p>
            <a:r>
              <a:rPr lang="ru-RU" sz="3900" b="1" dirty="0" smtClean="0">
                <a:solidFill>
                  <a:srgbClr val="002060"/>
                </a:solidFill>
              </a:rPr>
              <a:t> </a:t>
            </a:r>
          </a:p>
          <a:p>
            <a:r>
              <a:rPr lang="ru-RU" i="1" dirty="0" smtClean="0"/>
              <a:t>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214290"/>
            <a:ext cx="9144000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Распределение детей по группам здоровья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0875261"/>
              </p:ext>
            </p:extLst>
          </p:nvPr>
        </p:nvGraphicFramePr>
        <p:xfrm>
          <a:off x="539553" y="864263"/>
          <a:ext cx="8280919" cy="327952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035114"/>
                <a:gridCol w="1330862"/>
                <a:gridCol w="1666471"/>
                <a:gridCol w="1656184"/>
                <a:gridCol w="1512168"/>
                <a:gridCol w="1080120"/>
              </a:tblGrid>
              <a:tr h="727134"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(на 1 января)</a:t>
                      </a:r>
                      <a:endParaRPr lang="ru-RU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Группы здоровья</a:t>
                      </a:r>
                      <a:endParaRPr lang="ru-RU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02358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endParaRPr lang="ru-RU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endParaRPr lang="ru-RU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endParaRPr lang="ru-RU" sz="1800" b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83343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МБДОУ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141 (48,3%)</a:t>
                      </a:r>
                      <a:endParaRPr lang="ru-RU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 (</a:t>
                      </a:r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36,9%</a:t>
                      </a:r>
                      <a:r>
                        <a:rPr lang="ru-RU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 (</a:t>
                      </a:r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14,5</a:t>
                      </a:r>
                      <a:r>
                        <a:rPr lang="ru-RU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%)</a:t>
                      </a:r>
                      <a:endParaRPr lang="ru-RU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1(0</a:t>
                      </a:r>
                      <a:r>
                        <a:rPr lang="ru-RU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r>
                        <a:rPr lang="ru-RU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%)</a:t>
                      </a:r>
                      <a:endParaRPr lang="ru-RU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83343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2019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МБДОУ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150 (51,2%)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96 (33,1%)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45 (15,4%)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(0,3%)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83343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МБДОУ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 (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38</a:t>
                      </a:r>
                      <a:r>
                        <a:rPr lang="ru-RU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%)</a:t>
                      </a:r>
                      <a:endParaRPr lang="ru-RU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132</a:t>
                      </a:r>
                      <a:r>
                        <a:rPr lang="ru-RU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44,7</a:t>
                      </a:r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r>
                        <a:rPr lang="ru-RU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51(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17</a:t>
                      </a:r>
                      <a:r>
                        <a:rPr lang="ru-RU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%)</a:t>
                      </a:r>
                      <a:endParaRPr lang="ru-RU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1(0</a:t>
                      </a:r>
                      <a:r>
                        <a:rPr lang="ru-RU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r>
                        <a:rPr lang="ru-RU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%)</a:t>
                      </a:r>
                      <a:endParaRPr lang="ru-RU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51520" y="4437112"/>
            <a:ext cx="8712968" cy="21939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Сократилось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детей  с I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группой здоровья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возрасте  до 3-х лет на 14,1% (7ед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счёт увеличения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 и Ш группы здоровья (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ед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и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ед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соответственно – 0,2% и 9,5%).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  старшего  возраста сохраняется  тенденция  к уменьшению количества детей с I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группой здоровья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счёт увеличения детей со II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группой здоровья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(32 ед.-13,5%  и 33ед.-13,3% соответственно).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 старшего возраста с Ш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группой здоровья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остаётся на прежнем уровне.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1" y="-55236"/>
            <a:ext cx="8964488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Сравнительный анализ заболеваемости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86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2825963"/>
              </p:ext>
            </p:extLst>
          </p:nvPr>
        </p:nvGraphicFramePr>
        <p:xfrm>
          <a:off x="233773" y="784645"/>
          <a:ext cx="8730717" cy="56508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71993"/>
                <a:gridCol w="1978202"/>
                <a:gridCol w="2232248"/>
                <a:gridCol w="2448274"/>
              </a:tblGrid>
              <a:tr h="5561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Показатель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 01.01.2018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 01.01.2019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 01.01.2020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19441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Общая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заболеваемость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(на 1000)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407/1393,0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‰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(сад-12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68,2‰</a:t>
                      </a: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ясли-1777,8‰)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354/1219,0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‰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(сад- 242/1041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,2‰</a:t>
                      </a: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ясли-112/2136,0‰)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404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1369,4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‰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(сад- 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275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1141,0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‰</a:t>
                      </a: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ясли- 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129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2388,8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‰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общая заболеваемость возросла на 50 ед. (на 169,5‰)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в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спышка </a:t>
                      </a:r>
                      <a:r>
                        <a:rPr lang="ru-RU" sz="140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норовирусной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инфекции в феврале 2019 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10391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Инфекционная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заболеваемость (число случаев)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</a:p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(11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,4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‰)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(51,2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‰)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27</a:t>
                      </a:r>
                      <a:endParaRPr lang="ru-RU" sz="18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91,5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‰)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10676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Пропуски по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болезни одним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ребенком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3,4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5,3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4,7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10391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Простудная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заболеваемость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(на 1000)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215</a:t>
                      </a:r>
                    </a:p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(753,4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‰)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227</a:t>
                      </a:r>
                    </a:p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(774,7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‰)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220</a:t>
                      </a:r>
                      <a:endParaRPr lang="ru-RU" sz="18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745,7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‰)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757110" y="188640"/>
            <a:ext cx="760206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Диагностика  детей раннего возраста по методике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Е.А.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Стребелевой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09941" y="4581128"/>
            <a:ext cx="865454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Третью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25%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составляют дети, которые заинтересованно сотрудничают с взрослыми.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87016" y="5301208"/>
            <a:ext cx="867747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/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Четвертую группу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(72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составляют дети, которые с интересом принимают все задания, выполняют их самостоятельно, действуя на уровне практического ориентирования. При этом они очень заинтересованы в результате своей деятельности. Эти дети, как правило, достигают хорошего уровня психического развития.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8779590"/>
              </p:ext>
            </p:extLst>
          </p:nvPr>
        </p:nvGraphicFramePr>
        <p:xfrm>
          <a:off x="388606" y="1052736"/>
          <a:ext cx="8215842" cy="271352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68758"/>
                <a:gridCol w="2454405"/>
                <a:gridCol w="1808303"/>
                <a:gridCol w="1793071"/>
                <a:gridCol w="1591305"/>
              </a:tblGrid>
              <a:tr h="7920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Распределение по группам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2020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2019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2018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753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Первая группа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753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Вторая группа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чел./3 %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чел./6 %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753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Третья группа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чел./25 %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чел./17 %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чел./48 %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55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Четвёртая группа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28чел./72%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 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./83%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 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./46%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23528" y="3933056"/>
            <a:ext cx="85460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Вторую группу (3%)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составляют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дети, которые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 не могут выполнить задание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1115616" y="44889"/>
            <a:ext cx="7704856" cy="969496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Динамика аттестации педагогических кадров МБДОУ № 421</a:t>
            </a:r>
            <a:endParaRPr kumimoji="0" lang="ru-RU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5239818"/>
              </p:ext>
            </p:extLst>
          </p:nvPr>
        </p:nvGraphicFramePr>
        <p:xfrm>
          <a:off x="251520" y="980728"/>
          <a:ext cx="8678198" cy="2592288"/>
        </p:xfrm>
        <a:graphic>
          <a:graphicData uri="http://schemas.openxmlformats.org/drawingml/2006/table">
            <a:tbl>
              <a:tblPr/>
              <a:tblGrid>
                <a:gridCol w="3113239"/>
                <a:gridCol w="1757355"/>
                <a:gridCol w="1830579"/>
                <a:gridCol w="1977025"/>
              </a:tblGrid>
              <a:tr h="7749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Квалификационная</a:t>
                      </a:r>
                    </a:p>
                    <a:p>
                      <a:pPr indent="342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категория</a:t>
                      </a:r>
                    </a:p>
                  </a:txBody>
                  <a:tcPr marL="39843" marR="39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2017-2018</a:t>
                      </a:r>
                    </a:p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(на 01.06.2018</a:t>
                      </a:r>
                    </a:p>
                    <a:p>
                      <a:pPr algn="ctr"/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43" marR="39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2018-2019</a:t>
                      </a:r>
                    </a:p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(на 01.06.2019)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43" marR="39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2019-2020</a:t>
                      </a:r>
                    </a:p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(на 01.06.2020)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43" marR="39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3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Высшая</a:t>
                      </a:r>
                    </a:p>
                  </a:txBody>
                  <a:tcPr marL="39843" marR="39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 </a:t>
                      </a:r>
                      <a:r>
                        <a:rPr lang="ru-RU" sz="1800" b="1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(24%)</a:t>
                      </a:r>
                      <a:endParaRPr lang="ru-RU" sz="1800" b="1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 (29%)</a:t>
                      </a:r>
                      <a:endParaRPr lang="ru-RU" sz="1800" b="1" i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 (28%)</a:t>
                      </a:r>
                      <a:endParaRPr lang="ru-RU" sz="1800" b="1" i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50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Первая</a:t>
                      </a:r>
                    </a:p>
                  </a:txBody>
                  <a:tcPr marL="39843" marR="39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23 (67%)</a:t>
                      </a:r>
                      <a:endParaRPr lang="ru-RU" sz="1800" b="1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 (59%)</a:t>
                      </a:r>
                      <a:endParaRPr lang="ru-RU" sz="1800" b="1" i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19 (60%)</a:t>
                      </a:r>
                      <a:endParaRPr lang="ru-RU" sz="1800" b="1" i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687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Соответствие занимаемой должности</a:t>
                      </a:r>
                      <a:endParaRPr lang="ru-RU" sz="1800" b="1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843" marR="39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(3%) </a:t>
                      </a:r>
                    </a:p>
                    <a:p>
                      <a:pPr algn="ctr"/>
                      <a:r>
                        <a:rPr lang="ru-RU" sz="1800" b="1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800" b="1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843" marR="39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(3%) </a:t>
                      </a:r>
                    </a:p>
                  </a:txBody>
                  <a:tcPr marL="39843" marR="39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(3%) </a:t>
                      </a:r>
                    </a:p>
                  </a:txBody>
                  <a:tcPr marL="39843" marR="39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Б/к</a:t>
                      </a:r>
                    </a:p>
                  </a:txBody>
                  <a:tcPr marL="39843" marR="39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(</a:t>
                      </a:r>
                      <a:r>
                        <a:rPr lang="ru-RU" sz="1800" b="1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6%</a:t>
                      </a:r>
                      <a:r>
                        <a:rPr lang="ru-RU" sz="1800" b="1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 </a:t>
                      </a:r>
                      <a:endParaRPr lang="ru-RU" sz="1800" b="1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843" marR="39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3 (9%) </a:t>
                      </a:r>
                      <a:endParaRPr lang="ru-RU" sz="18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843" marR="39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3 (9%) </a:t>
                      </a:r>
                      <a:endParaRPr lang="ru-RU" sz="18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843" marR="39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51520" y="3694065"/>
            <a:ext cx="8712968" cy="2816156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342900" algn="just" fontAlgn="base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Квалификационную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категорию имеют 29  педагогов.  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342900" algn="just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Перспективы: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необходимо подтвердить или повысить квалификационную категорию в 2020-2021 учебном году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Зубарева Е.А., Нохрина Н.В. (до октября 2020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Васильева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М.С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., Власова С.Г.   (до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декабря 2020), Богданова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Н.В., Кузнецова  Е.М. (до января 2021), Мещерякова А.В., </a:t>
            </a:r>
            <a:r>
              <a:rPr lang="ru-RU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Пунанова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Е.А. (до июля 2020),  </a:t>
            </a:r>
            <a:r>
              <a:rPr lang="ru-RU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Поезжаева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Н.А., Карпова Е.Н. (до сентября 2021).</a:t>
            </a:r>
          </a:p>
          <a:p>
            <a:pPr indent="342900" algn="just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целью сохранения уровня заработной платы с учетом имеющейся квалификационной категории 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пройти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аттестацию не позднее, чем за 90 дней до окончания срока действия квалификационной категории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342900" algn="just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Получить квалификационную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категорию:  Семенова Е.Ю., Власова Л.В.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764" y="1196752"/>
            <a:ext cx="8640960" cy="792088"/>
          </a:xfrm>
        </p:spPr>
        <p:txBody>
          <a:bodyPr>
            <a:noAutofit/>
          </a:bodyPr>
          <a:lstStyle/>
          <a:p>
            <a:pPr algn="l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 учебном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году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курсовую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подготовку прошли  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  педагогов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44824"/>
            <a:ext cx="8712968" cy="4824536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Темы:</a:t>
            </a:r>
            <a:endParaRPr lang="ru-RU" sz="4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800" dirty="0" smtClean="0">
                <a:latin typeface="Times New Roman"/>
                <a:ea typeface="Times New Roman"/>
              </a:rPr>
              <a:t>Управление дошкольными образовательными организациями в условиях реализации ФГОС ДО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- 2 педагога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sz="3800" dirty="0" smtClean="0">
                <a:latin typeface="Times New Roman"/>
                <a:ea typeface="Times New Roman"/>
              </a:rPr>
              <a:t>«Реализация педагогических технологий в решении актуальных проблем  педагогической деятельности в условиях реализации   ФГОС  дошкольного образования» - 4 педагога</a:t>
            </a:r>
            <a:endParaRPr lang="ru-RU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sz="3800" dirty="0">
                <a:latin typeface="Times New Roman"/>
                <a:ea typeface="Times New Roman"/>
                <a:cs typeface="Times New Roman"/>
              </a:rPr>
              <a:t>«Использование </a:t>
            </a:r>
            <a:r>
              <a:rPr lang="ru-RU" sz="3800" dirty="0" err="1">
                <a:latin typeface="Times New Roman"/>
                <a:ea typeface="Times New Roman"/>
                <a:cs typeface="Times New Roman"/>
              </a:rPr>
              <a:t>Лего</a:t>
            </a:r>
            <a:r>
              <a:rPr lang="ru-RU" sz="3800" dirty="0">
                <a:latin typeface="Times New Roman"/>
                <a:ea typeface="Times New Roman"/>
                <a:cs typeface="Times New Roman"/>
              </a:rPr>
              <a:t>-технологий  в </a:t>
            </a:r>
            <a:r>
              <a:rPr lang="ru-RU" sz="3800" dirty="0" smtClean="0">
                <a:latin typeface="Times New Roman"/>
                <a:ea typeface="Times New Roman"/>
                <a:cs typeface="Times New Roman"/>
              </a:rPr>
              <a:t>образовательной </a:t>
            </a:r>
            <a:r>
              <a:rPr lang="ru-RU" sz="3800" dirty="0">
                <a:latin typeface="Times New Roman"/>
                <a:ea typeface="Times New Roman"/>
                <a:cs typeface="Times New Roman"/>
              </a:rPr>
              <a:t>деятельности дошкольной образовательной </a:t>
            </a:r>
            <a:r>
              <a:rPr lang="ru-RU" sz="3800" dirty="0" smtClean="0">
                <a:latin typeface="Times New Roman"/>
                <a:ea typeface="Times New Roman"/>
                <a:cs typeface="Times New Roman"/>
              </a:rPr>
              <a:t>организации» – 1 педагог</a:t>
            </a:r>
            <a:endParaRPr lang="ru-RU" sz="3800" dirty="0">
              <a:latin typeface="Times New Roman"/>
              <a:ea typeface="Times New Roman"/>
              <a:cs typeface="Times New Roman"/>
            </a:endParaRP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sz="3800" dirty="0" smtClean="0">
                <a:latin typeface="Times New Roman"/>
                <a:ea typeface="Times New Roman"/>
                <a:cs typeface="Times New Roman"/>
              </a:rPr>
              <a:t>«</a:t>
            </a:r>
            <a:r>
              <a:rPr lang="ru-RU" sz="3800" dirty="0" err="1" smtClean="0">
                <a:latin typeface="Times New Roman"/>
                <a:ea typeface="Times New Roman"/>
                <a:cs typeface="Times New Roman"/>
              </a:rPr>
              <a:t>Психолого</a:t>
            </a:r>
            <a:r>
              <a:rPr lang="ru-RU" sz="3800" dirty="0" smtClean="0">
                <a:latin typeface="Times New Roman"/>
                <a:ea typeface="Times New Roman"/>
                <a:cs typeface="Times New Roman"/>
              </a:rPr>
              <a:t>–педагогическое </a:t>
            </a:r>
            <a:r>
              <a:rPr lang="ru-RU" sz="3800" dirty="0">
                <a:latin typeface="Times New Roman"/>
                <a:ea typeface="Times New Roman"/>
                <a:cs typeface="Times New Roman"/>
              </a:rPr>
              <a:t>сопровождение детей младенческого и раннего </a:t>
            </a:r>
            <a:r>
              <a:rPr lang="ru-RU" sz="3800" dirty="0" smtClean="0">
                <a:latin typeface="Times New Roman"/>
                <a:ea typeface="Times New Roman"/>
                <a:cs typeface="Times New Roman"/>
              </a:rPr>
              <a:t>возраста)» </a:t>
            </a:r>
            <a:r>
              <a:rPr lang="ru-RU" sz="3800" dirty="0">
                <a:latin typeface="Times New Roman"/>
                <a:ea typeface="Times New Roman"/>
                <a:cs typeface="Times New Roman"/>
              </a:rPr>
              <a:t>- 1 педагог</a:t>
            </a:r>
            <a:endParaRPr lang="ru-RU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>
              <a:lnSpc>
                <a:spcPct val="120000"/>
              </a:lnSpc>
              <a:spcBef>
                <a:spcPts val="0"/>
              </a:spcBef>
            </a:pP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«Визуализация и презентация информации с помощью ИКТ» -2 педагога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sz="3800" dirty="0">
                <a:latin typeface="Times New Roman"/>
                <a:ea typeface="Times New Roman"/>
              </a:rPr>
              <a:t>«Новые возможности  </a:t>
            </a:r>
            <a:r>
              <a:rPr lang="ru-RU" sz="3800" dirty="0" err="1">
                <a:latin typeface="Times New Roman"/>
                <a:ea typeface="Times New Roman"/>
              </a:rPr>
              <a:t>Microsoft</a:t>
            </a:r>
            <a:r>
              <a:rPr lang="ru-RU" sz="3800" dirty="0">
                <a:latin typeface="Times New Roman"/>
                <a:ea typeface="Times New Roman"/>
              </a:rPr>
              <a:t> </a:t>
            </a:r>
            <a:r>
              <a:rPr lang="ru-RU" sz="3800" dirty="0" err="1">
                <a:latin typeface="Times New Roman"/>
                <a:ea typeface="Times New Roman"/>
              </a:rPr>
              <a:t>Office</a:t>
            </a:r>
            <a:r>
              <a:rPr lang="ru-RU" sz="3800" dirty="0">
                <a:latin typeface="Times New Roman"/>
                <a:ea typeface="Times New Roman"/>
              </a:rPr>
              <a:t> </a:t>
            </a:r>
            <a:r>
              <a:rPr lang="ru-RU" sz="3800" dirty="0" smtClean="0">
                <a:latin typeface="Times New Roman"/>
                <a:ea typeface="Times New Roman"/>
              </a:rPr>
              <a:t>2016» 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- 1 педагог</a:t>
            </a:r>
          </a:p>
          <a:p>
            <a:pPr marL="0" lvl="0">
              <a:lnSpc>
                <a:spcPct val="120000"/>
              </a:lnSpc>
              <a:spcBef>
                <a:spcPts val="0"/>
              </a:spcBef>
            </a:pP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«Информационно-коммуникационные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технологии в деятельности 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специалиста»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(повышенный уровень)  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- 4 педагога</a:t>
            </a:r>
          </a:p>
          <a:p>
            <a:pPr marL="0" lvl="0">
              <a:lnSpc>
                <a:spcPct val="120000"/>
              </a:lnSpc>
              <a:spcBef>
                <a:spcPts val="0"/>
              </a:spcBef>
            </a:pP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«Использование модуля СГО ОДО ГИС «Образование» в деятельности 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 организаций; Создание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учебного плана и расписания в модуле «Сетевой Город. Образование» ОДО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3 чел.</a:t>
            </a:r>
            <a:endParaRPr lang="ru-RU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116632"/>
            <a:ext cx="8964488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 2019 - 2020 учебном году прошли   аттестацию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l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высшую КК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Казиева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О.А.</a:t>
            </a:r>
            <a:endParaRPr lang="ru-RU" sz="20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первую КК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Мальцева Е.В., 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Фунтикова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Н.В.,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Степанкова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Н.С.,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Зобова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Н.Н.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507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20080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«Перспективы» на 2020-2021 учебный год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80728"/>
            <a:ext cx="8496944" cy="576064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профессионализма педагогов как субъектов построения развивающей предметно-пространственной среды территории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ДОУ.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Включение в годовой план работы постоянно действующих семинаров, мастер-классов по повышению профессионального мастерства педагогов по вопросам реализации ФГОС ДО (проектная деятельность, технологии развития связной речи).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инновационной деятельности  ДОУ по теме: «Познавательно- исследовательская деятельность детей дошкольного возраста». Продолжать работу по внедрению пособия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Батовой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И.С. Карточное планирование «Опыты и эксперименты с веществами и материалами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Поиск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новых методов и приемов, форм работы  по организации работы с «трудными» детьми  (агрессивные,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гиперактивные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тревожные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97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76672"/>
            <a:ext cx="792088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развивающей предметно-пространственной среды территории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ДОУ</a:t>
            </a: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(приложение)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6968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54562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Утверждение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плана 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«МБДОУ ДС № 421 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 Челябинска»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летний период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(приложение)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57562"/>
            <a:ext cx="8229600" cy="2768601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решения заседания Педагогического совета </a:t>
            </a:r>
            <a:b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МБДОУ № 421   протокол № 4 от 28.05.2020  года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268760"/>
            <a:ext cx="8496944" cy="54006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выполнение решения Педагогического Совета № 3 от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24.03.2020 удовлетворительным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Признать работу коллектива МБДОУ по выполнению годовых задач и плана работы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удовлетворительной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Педагогам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подготовить группы и  участки к летней оздоровительной работе   </a:t>
            </a:r>
            <a:endParaRPr lang="ru-RU" sz="24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Срок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09.06.2020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Педагогам групп № 2, 9, 10 предоставить материалы по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самообразованию, приложения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 персонифицированным программам повышения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квалификации, аналитические справки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результатам мониторинга освоения воспитанниками ДОУ ООП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Срок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до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08.06.2020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Утвердить план работы МБДОУ «ДС № 421 г. Челябинска» на летний период 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года  и регламент совместной образовательной деятельности </a:t>
            </a: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Программа: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76064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О повестке, регламенте проведения, выполнении решения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совета № 3 от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24.03.2020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  </a:t>
            </a:r>
          </a:p>
          <a:p>
            <a:pPr marL="0" indent="0" algn="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 Анализ реализации мероприятий годового плана  </a:t>
            </a:r>
          </a:p>
          <a:p>
            <a:pPr marL="0" indent="0" algn="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Модель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развивающей предметно-пространственной среды территории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ДОУ</a:t>
            </a:r>
          </a:p>
          <a:p>
            <a:pPr marL="0" indent="0" algn="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плана работы МБДОУ, регламента образовательной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летний период</a:t>
            </a:r>
          </a:p>
          <a:p>
            <a:pPr marL="0" indent="0" algn="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решения Педагогического совета, утверждение</a:t>
            </a:r>
          </a:p>
          <a:p>
            <a:pPr marL="0" indent="0" algn="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08912" cy="936104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Педагогического совета </a:t>
            </a:r>
            <a:b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 № 3 от 24.03.2020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357298"/>
            <a:ext cx="8786874" cy="5384070"/>
          </a:xfrm>
        </p:spPr>
        <p:txBody>
          <a:bodyPr>
            <a:normAutofit fontScale="85000" lnSpcReduction="10000"/>
          </a:bodyPr>
          <a:lstStyle/>
          <a:p>
            <a:pPr indent="0" algn="just">
              <a:lnSpc>
                <a:spcPct val="110000"/>
              </a:lnSpc>
              <a:spcAft>
                <a:spcPts val="0"/>
              </a:spcAft>
              <a:buNone/>
            </a:pPr>
            <a:r>
              <a:rPr lang="ru-RU" sz="2400" dirty="0">
                <a:latin typeface="Times New Roman"/>
                <a:ea typeface="Times New Roman"/>
                <a:cs typeface="Times New Roman"/>
              </a:rPr>
              <a:t>1. Признать выполнение решения Педагогического совета  МБДОУ «ДС </a:t>
            </a:r>
            <a:r>
              <a:rPr lang="ru-RU" sz="2400" dirty="0" smtClean="0">
                <a:latin typeface="Times New Roman"/>
                <a:ea typeface="Times New Roman"/>
                <a:cs typeface="Times New Roman"/>
              </a:rPr>
              <a:t>№421 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г. </a:t>
            </a:r>
            <a:r>
              <a:rPr lang="ru-RU" sz="2400" dirty="0" smtClean="0">
                <a:latin typeface="Times New Roman"/>
                <a:ea typeface="Times New Roman"/>
                <a:cs typeface="Times New Roman"/>
              </a:rPr>
              <a:t>Челябинска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»  от 28.11.2019 г.  протокол  № 2  удовлетворительным.</a:t>
            </a:r>
          </a:p>
          <a:p>
            <a:pPr indent="0" algn="just">
              <a:lnSpc>
                <a:spcPct val="110000"/>
              </a:lnSpc>
              <a:spcAft>
                <a:spcPts val="0"/>
              </a:spcAft>
              <a:buNone/>
            </a:pPr>
            <a:r>
              <a:rPr lang="ru-RU" sz="2400" dirty="0">
                <a:latin typeface="Times New Roman"/>
                <a:ea typeface="Times New Roman"/>
                <a:cs typeface="Times New Roman"/>
              </a:rPr>
              <a:t>2. Педагогам продолжать работу:</a:t>
            </a:r>
          </a:p>
          <a:p>
            <a:pPr indent="0" algn="just">
              <a:lnSpc>
                <a:spcPct val="110000"/>
              </a:lnSpc>
              <a:spcAft>
                <a:spcPts val="0"/>
              </a:spcAft>
              <a:buNone/>
            </a:pPr>
            <a:r>
              <a:rPr lang="ru-RU" sz="2400" dirty="0">
                <a:latin typeface="Times New Roman"/>
                <a:ea typeface="Times New Roman"/>
                <a:cs typeface="Times New Roman"/>
              </a:rPr>
              <a:t>- по внедрению проектного метода  в образовательную деятельность  в условиях </a:t>
            </a:r>
            <a:r>
              <a:rPr lang="ru-RU" sz="2400" dirty="0" smtClean="0">
                <a:latin typeface="Times New Roman"/>
                <a:ea typeface="Times New Roman"/>
                <a:cs typeface="Times New Roman"/>
              </a:rPr>
              <a:t>реализации 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принципа комплексно-тематического планирования;</a:t>
            </a:r>
          </a:p>
          <a:p>
            <a:pPr indent="0" algn="just">
              <a:lnSpc>
                <a:spcPct val="110000"/>
              </a:lnSpc>
              <a:spcAft>
                <a:spcPts val="0"/>
              </a:spcAft>
              <a:buNone/>
            </a:pPr>
            <a:r>
              <a:rPr lang="ru-RU" sz="2400" dirty="0">
                <a:latin typeface="Times New Roman"/>
                <a:ea typeface="Times New Roman"/>
                <a:cs typeface="Times New Roman"/>
              </a:rPr>
              <a:t>- по организации проектной деятельности с воспитанниками   ДОУ</a:t>
            </a:r>
          </a:p>
          <a:p>
            <a:pPr indent="0" algn="just">
              <a:lnSpc>
                <a:spcPct val="110000"/>
              </a:lnSpc>
              <a:spcAft>
                <a:spcPts val="0"/>
              </a:spcAft>
              <a:buNone/>
            </a:pPr>
            <a:r>
              <a:rPr lang="ru-RU" sz="2400" dirty="0">
                <a:latin typeface="Times New Roman"/>
                <a:ea typeface="Times New Roman"/>
                <a:cs typeface="Times New Roman"/>
              </a:rPr>
              <a:t>                                                                                        Срок: постоянно</a:t>
            </a:r>
          </a:p>
          <a:p>
            <a:pPr indent="0" algn="just">
              <a:lnSpc>
                <a:spcPct val="110000"/>
              </a:lnSpc>
              <a:spcAft>
                <a:spcPts val="0"/>
              </a:spcAft>
              <a:buNone/>
            </a:pPr>
            <a:r>
              <a:rPr lang="ru-RU" sz="2400" dirty="0">
                <a:latin typeface="Times New Roman"/>
                <a:ea typeface="Times New Roman"/>
                <a:cs typeface="Times New Roman"/>
              </a:rPr>
              <a:t>3.  Педагогам ДОУ обеспечить выполнение рекомендаций, полученных в ходе тематического контроля «Использование  проектного метода как средства, способствующего развитию художественно-творческих и познавательно-речевых способностей воспитанников ДОУ»</a:t>
            </a:r>
          </a:p>
          <a:p>
            <a:pPr indent="0" algn="just">
              <a:lnSpc>
                <a:spcPct val="110000"/>
              </a:lnSpc>
              <a:spcAft>
                <a:spcPts val="0"/>
              </a:spcAft>
              <a:buNone/>
            </a:pPr>
            <a:endParaRPr lang="ru-RU" sz="2400" dirty="0">
              <a:latin typeface="Times New Roman"/>
              <a:ea typeface="Times New Roman"/>
              <a:cs typeface="Times New Roman"/>
            </a:endParaRPr>
          </a:p>
          <a:p>
            <a:pPr indent="0" algn="just">
              <a:lnSpc>
                <a:spcPct val="110000"/>
              </a:lnSpc>
              <a:spcAft>
                <a:spcPts val="0"/>
              </a:spcAft>
              <a:buNone/>
            </a:pPr>
            <a:r>
              <a:rPr lang="ru-RU" sz="2400" dirty="0">
                <a:latin typeface="Times New Roman"/>
                <a:ea typeface="Times New Roman"/>
                <a:cs typeface="Times New Roman"/>
              </a:rPr>
              <a:t>4. Архиповой Т.А., зам. зав. по ВМР,  принять участие в районном конкурсе «Я-исследователь!» с воспитанниками ДОУ в апреле-мае 2020 г.</a:t>
            </a:r>
          </a:p>
          <a:p>
            <a:pPr marL="0" indent="0"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/>
          </a:p>
          <a:p>
            <a:pPr marL="514350" indent="-514350">
              <a:buAutoNum type="arabicPeriod"/>
            </a:pPr>
            <a:endParaRPr lang="ru-RU" sz="2400" dirty="0"/>
          </a:p>
          <a:p>
            <a:pPr algn="r">
              <a:buNone/>
            </a:pPr>
            <a:endParaRPr lang="ru-RU" sz="8000" dirty="0" smtClean="0"/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5040560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/>
                <a:ea typeface="Times New Roman"/>
                <a:cs typeface="Times New Roman"/>
              </a:rPr>
              <a:t>2. </a:t>
            </a: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>Анализ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реализации </a:t>
            </a:r>
            <a:br>
              <a:rPr lang="ru-RU" b="1" dirty="0"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latin typeface="Times New Roman"/>
                <a:ea typeface="Times New Roman"/>
                <a:cs typeface="Times New Roman"/>
              </a:rPr>
              <a:t>мероприятий </a:t>
            </a: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/>
            </a:r>
            <a:br>
              <a:rPr lang="ru-RU" b="1" dirty="0" smtClean="0">
                <a:latin typeface="Times New Roman"/>
                <a:ea typeface="Times New Roman"/>
                <a:cs typeface="Times New Roman"/>
              </a:rPr>
            </a:b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>Годового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плана   </a:t>
            </a:r>
            <a:br>
              <a:rPr lang="ru-RU" b="1" dirty="0"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latin typeface="Times New Roman"/>
                <a:ea typeface="Times New Roman"/>
                <a:cs typeface="Times New Roman"/>
              </a:rPr>
              <a:t> МБДОУ </a:t>
            </a: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/>
            </a:r>
            <a:br>
              <a:rPr lang="ru-RU" b="1" dirty="0" smtClean="0">
                <a:latin typeface="Times New Roman"/>
                <a:ea typeface="Times New Roman"/>
                <a:cs typeface="Times New Roman"/>
              </a:rPr>
            </a:b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>«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ДС № 421 г. Челябинска»</a:t>
            </a:r>
            <a:br>
              <a:rPr lang="ru-RU" b="1" dirty="0"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latin typeface="Times New Roman"/>
                <a:ea typeface="Times New Roman"/>
                <a:cs typeface="Times New Roman"/>
              </a:rPr>
              <a:t>за  </a:t>
            </a: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>2019-2020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учебный год</a:t>
            </a:r>
            <a:br>
              <a:rPr lang="ru-RU" b="1" dirty="0">
                <a:latin typeface="Times New Roman"/>
                <a:ea typeface="Times New Roman"/>
                <a:cs typeface="Times New Roman"/>
              </a:rPr>
            </a:b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744782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>
              <a:spcBef>
                <a:spcPts val="0"/>
              </a:spcBef>
              <a:defRPr/>
            </a:pP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Задача 1. Повышение квалификации педагогов по применению  проектного метода как средства, способствующего развитию художественно-творческих и познавательно-речевых способностей воспитанников ДОУ</a:t>
            </a:r>
            <a:r>
              <a:rPr lang="ru-RU" sz="18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/>
            </a:r>
            <a:br>
              <a:rPr lang="ru-RU" sz="18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561662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Результат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повысилось качество работы педагогов по применению проектного метода: в течение года (по графику) были проведены открытые просмотры совместной образовательной деятельности по темам недели, педагогами оформлены методические материалы по организации проектов в группе, разработаны карты  анализа итогового мероприятия по теме недели «Организация образовательной работы в условиях реализации принципа комплексно-тематического планирования образовательной работы в ДОУ»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разработаны карты тематического контроля по теме «Использование  проектного метода как средства, способствующего развитию художественно-творческих и познавательно-речевых способностей воспитанников ДОУ», организован тематический контроль (февраль 2020);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разработано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 фестивале проектов и исследовательских работ МБДОУ «ДС № 421 г. Челябинска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повысилось качество планирования проектной деятельности в группе, по организации образовательного взаимодействия с семьями воспитанников в условиях реализации принципа комплексно-тематического планирования образовательной работы в ДОУ (по результатам контроля);</a:t>
            </a:r>
          </a:p>
          <a:p>
            <a:pPr algn="just">
              <a:buFontTx/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РППС дополнена материалами проектной деятельности;  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обобщен банк видео и фотоматериалов педагогов ДОУ по итоговым мероприятий по темам недели (в рамках комплексно-тематического планирования»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7429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 fontScale="90000"/>
          </a:bodyPr>
          <a:lstStyle/>
          <a:p>
            <a:pPr lvl="0">
              <a:spcBef>
                <a:spcPts val="0"/>
              </a:spcBef>
              <a:defRPr/>
            </a:pP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Задача 2. Разработка модели развивающей предметно-пространственной среды территории ДОУ с учетом особенностей организации и содержания образовательной деятельности, материально-технических условий.</a:t>
            </a:r>
            <a:r>
              <a:rPr lang="ru-RU" sz="18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/>
            </a:r>
            <a:br>
              <a:rPr lang="ru-RU" sz="18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Результат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проведен анализ имеющегося  оборудования, пособий,  используемых для организации образовательной деятельности с детьми на территории ДОУ;  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разработана модель развивающей предметно-пространственной среды территории ДОУ с учетом особенностей организации и содержания образовательной деятельности, материально-технических условий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4865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706090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ru-RU" sz="18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Результаты участия МБДОУ «ДС № 421 г. Челябинска» </a:t>
            </a: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 мероприятиях разного </a:t>
            </a:r>
            <a:r>
              <a:rPr lang="ru-RU" sz="18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уровня  в  2019-2020  </a:t>
            </a:r>
            <a:r>
              <a:rPr lang="ru-RU" sz="18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учебном году</a:t>
            </a: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5688632"/>
          </a:xfrm>
        </p:spPr>
        <p:txBody>
          <a:bodyPr>
            <a:noAutofit/>
          </a:bodyPr>
          <a:lstStyle/>
          <a:p>
            <a:pPr marL="0" algn="just">
              <a:spcBef>
                <a:spcPts val="0"/>
              </a:spcBef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открытом фестивале-конкурсе талантливой молодежи «Артишок 2019» (Диплом участника)</a:t>
            </a:r>
          </a:p>
          <a:p>
            <a:pPr marL="0" algn="just">
              <a:spcBef>
                <a:spcPts val="0"/>
              </a:spcBef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 в  Августовских мероприятиях работников системы образования города Челябинска (секция «Раннее развитие детей как синоним современного развития в раннем возрасте»)  Приказ Комитета № 1636-у от 10.09.2019</a:t>
            </a:r>
          </a:p>
          <a:p>
            <a:pPr marL="0" algn="just">
              <a:spcBef>
                <a:spcPts val="0"/>
              </a:spcBef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открытых просмотрах «Организация развивающей образовательной среды в ДОУ»    (распоряжение СП МКУ «ЦОДОО» по Ленинскому району,  ДОУ посетили 33 педагога Ленинского района)   </a:t>
            </a:r>
          </a:p>
          <a:p>
            <a:pPr marL="0" algn="just">
              <a:spcBef>
                <a:spcPts val="0"/>
              </a:spcBef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городском фестивале-конкурсе  детского творчества для ДОУ «Кем быть?» (Диплом участника, Приказ Комитета № 2177-у от  06.11.2019)</a:t>
            </a:r>
          </a:p>
          <a:p>
            <a:pPr marL="0" algn="just">
              <a:spcBef>
                <a:spcPts val="0"/>
              </a:spcBef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 городского  конкурса    мультимедийных и информационных проектов  «Безопасность в  информационном обществе»  (Сертификат участника)</a:t>
            </a:r>
          </a:p>
          <a:p>
            <a:pPr marL="0" algn="just">
              <a:spcBef>
                <a:spcPts val="0"/>
              </a:spcBef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во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городском фестивале педагогического мастерства «Педагогический  калейдоскоп»  (Диплом участника, Приказ Комитета № 2428-у от  13.12.2019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algn="just">
              <a:spcBef>
                <a:spcPts val="0"/>
              </a:spcBef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отборочном этапе городского конкурса методических кабинетов (Грамота Комитета…,3 место в районе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ru-RU" sz="1900" dirty="0"/>
          </a:p>
        </p:txBody>
      </p:sp>
    </p:spTree>
    <p:extLst>
      <p:ext uri="{BB962C8B-B14F-4D97-AF65-F5344CB8AC3E}">
        <p14:creationId xmlns:p14="http://schemas.microsoft.com/office/powerpoint/2010/main" val="3198173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332656"/>
            <a:ext cx="8712968" cy="6408712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конкурсе по безопасности дорожного движения и пропаганде применения пешеходами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световозвращающих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элементов  «Заметная семья» (Диплом участника</a:t>
            </a:r>
            <a:r>
              <a:rPr lang="ru-RU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ru-RU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мероприятиях социальной кампании «Однозначно» в рамках федерального проекта «Безопасность дорожного движения» (Диплом участника, Письмо УМВД России по г. Челябинску № 91/а - 14653 от 23.09.2019)</a:t>
            </a:r>
          </a:p>
          <a:p>
            <a:pPr algn="just"/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Выступление учителя-логопеда МБДОУ «ДС № 421 г. Челябинска» на семинаре-практикуме РМО учителей-логопедов (Письмо МБУ ДПО ЦРО № 758 от 16.10.2019)</a:t>
            </a:r>
          </a:p>
          <a:p>
            <a:pPr algn="just"/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деятельности районного профессионального сообщества воспитателей МДОУ (Грамота СП МКУ «ЦОДОО» по Ленинскому району, ноябрь 2019)</a:t>
            </a:r>
          </a:p>
          <a:p>
            <a:pPr algn="just"/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городском творческом конкурсе «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Робомастер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(Благодарственное письмо, октябрь 2019)</a:t>
            </a:r>
          </a:p>
          <a:p>
            <a:pPr algn="just"/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городском открытом конкурсе «Открытка для мамы» (Грамота участника, ноябрь 2019)</a:t>
            </a:r>
          </a:p>
          <a:p>
            <a:pPr algn="just"/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профориентационном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конкурсе «Все работы хороши, выбирай на вкус» (Сертификат участника, ноябрь 2019)</a:t>
            </a:r>
          </a:p>
          <a:p>
            <a:pPr algn="just"/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отборочном этапе конкурса-выставки по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легоконструированию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дошкольников (Грамота СП МКУ «ЦОДОО» по Ленинскому району, ноябрь 2019)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9791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568952" cy="6480720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районном фестивале художественного творчества работников образования «Творческий учитель-творческий ученик» (Диплом лауреата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степени, СП МКУ «ЦОДОО» по Ленинскому району, декабрь 2019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 открытом региональном конкурсе «Весенние цветы» (Грамота участника, март 2020)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 открытом региональном конкурсе «Масленичная красавица» (Грамота участника, март 2020)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районном конкурсе «Маленький принц» (подготовка участников, Грамота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 первого отборочного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этапа, городского тура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конкурса академического пения для детей дошкольного возраста «Звонкие голоса»  в 2018-2019 учебном году (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Комитета №33-у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16.02.2020, Благодарность СП) 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 отборочном туре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XXII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Фестиваля творческих коллективов ДОО им. Г.Ю.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Эвнина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«Хрустальная капель»  (Диплом лауреата II степени, Комитет…., март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2020)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районной   Спартакиаде «Малышок»  «Веселые старты» (Грамота СП по Ленинскому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району)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районных  соревнованиях  по шашкам (Грамота по Ленинскому району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соревнованиях по  лыжным гонкам  (Грамота по Ленинскому району,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 место)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2086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6997</TotalTime>
  <Words>1746</Words>
  <Application>Microsoft Office PowerPoint</Application>
  <PresentationFormat>Экран (4:3)</PresentationFormat>
  <Paragraphs>241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Педагогический совет  МБДОУ «ДС № 421 г. Челябинска» № 4 от 28.05.2020 г.</vt:lpstr>
      <vt:lpstr>Программа:   </vt:lpstr>
      <vt:lpstr>Решение Педагогического совета  протокол № 3 от 24.03.2020</vt:lpstr>
      <vt:lpstr>2. Анализ реализации  мероприятий  Годового плана     МБДОУ  «ДС № 421 г. Челябинска» за  2019-2020 учебный год </vt:lpstr>
      <vt:lpstr>Задача 1. Повышение квалификации педагогов по применению  проектного метода как средства, способствующего развитию художественно-творческих и познавательно-речевых способностей воспитанников ДОУ </vt:lpstr>
      <vt:lpstr>Задача 2. Разработка модели развивающей предметно-пространственной среды территории ДОУ с учетом особенностей организации и содержания образовательной деятельности, материально-технических условий. </vt:lpstr>
      <vt:lpstr>Результаты участия МБДОУ «ДС № 421 г. Челябинска»  в мероприятиях разного уровня  в  2019-2020  учебном году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  2019 - 2020 учебном году  курсовую подготовку прошли   17  педагогов</vt:lpstr>
      <vt:lpstr>«Перспективы» на 2020-2021 учебный год</vt:lpstr>
      <vt:lpstr>Презентация PowerPoint</vt:lpstr>
      <vt:lpstr> 4. Утверждение плана  «МБДОУ ДС № 421  г. Челябинска» на летний период (приложение)  </vt:lpstr>
      <vt:lpstr>Проект решения заседания Педагогического совета  МБДОУ № 421   протокол № 4 от 28.05.2020  года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Педагогический совет  МДОУ № 421</dc:title>
  <cp:lastModifiedBy>User</cp:lastModifiedBy>
  <cp:revision>322</cp:revision>
  <dcterms:modified xsi:type="dcterms:W3CDTF">2020-05-29T10:49:17Z</dcterms:modified>
</cp:coreProperties>
</file>