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9" r:id="rId3"/>
    <p:sldId id="317" r:id="rId4"/>
    <p:sldId id="294" r:id="rId5"/>
    <p:sldId id="265" r:id="rId6"/>
    <p:sldId id="304" r:id="rId7"/>
    <p:sldId id="267" r:id="rId8"/>
    <p:sldId id="305" r:id="rId9"/>
    <p:sldId id="296" r:id="rId10"/>
    <p:sldId id="306" r:id="rId11"/>
    <p:sldId id="266" r:id="rId12"/>
    <p:sldId id="271" r:id="rId13"/>
    <p:sldId id="259" r:id="rId14"/>
    <p:sldId id="261" r:id="rId15"/>
    <p:sldId id="315" r:id="rId16"/>
    <p:sldId id="316" r:id="rId17"/>
    <p:sldId id="303" r:id="rId18"/>
    <p:sldId id="257" r:id="rId19"/>
    <p:sldId id="291" r:id="rId20"/>
    <p:sldId id="292" r:id="rId21"/>
    <p:sldId id="282" r:id="rId22"/>
    <p:sldId id="264" r:id="rId23"/>
    <p:sldId id="302" r:id="rId24"/>
    <p:sldId id="283" r:id="rId25"/>
    <p:sldId id="301" r:id="rId26"/>
    <p:sldId id="298" r:id="rId27"/>
    <p:sldId id="307" r:id="rId28"/>
    <p:sldId id="297" r:id="rId29"/>
    <p:sldId id="287" r:id="rId30"/>
    <p:sldId id="289" r:id="rId31"/>
    <p:sldId id="290" r:id="rId32"/>
    <p:sldId id="299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>
      <p:cViewPr varScale="1">
        <p:scale>
          <a:sx n="68" d="100"/>
          <a:sy n="68" d="100"/>
        </p:scale>
        <p:origin x="114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A89A-B66A-4EF6-8168-29E518A16E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08A72-1091-4A98-B8C1-3EA70557105A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00B0F0"/>
          </a:solidFill>
        </a:ln>
        <a:scene3d>
          <a:camera prst="obliqueTopLef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большим интересом придумывают загадки, самостоятельно описывают с помощью сравнений выбранный объект, обязательно загадку зарисовывают или схематически записывают.  Например,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мнемотаблица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 загадке о слове НОС:</a:t>
          </a:r>
        </a:p>
      </dgm:t>
    </dgm:pt>
    <dgm:pt modelId="{505C5662-B3DD-4013-8208-7C2F1D7E62EB}" type="parTrans" cxnId="{B94702B0-9CEE-47F9-BF7F-11EF00241AD9}">
      <dgm:prSet/>
      <dgm:spPr/>
      <dgm:t>
        <a:bodyPr/>
        <a:lstStyle/>
        <a:p>
          <a:endParaRPr lang="ru-RU"/>
        </a:p>
      </dgm:t>
    </dgm:pt>
    <dgm:pt modelId="{E5A96CD9-07CA-42A1-B142-6FB89A98A4F8}" type="sibTrans" cxnId="{B94702B0-9CEE-47F9-BF7F-11EF00241AD9}">
      <dgm:prSet/>
      <dgm:spPr/>
      <dgm:t>
        <a:bodyPr/>
        <a:lstStyle/>
        <a:p>
          <a:endParaRPr lang="ru-RU"/>
        </a:p>
      </dgm:t>
    </dgm:pt>
    <dgm:pt modelId="{0EF0E5DA-191D-4FF0-A8E6-D8908B3653A5}" type="pres">
      <dgm:prSet presAssocID="{A455A89A-B66A-4EF6-8168-29E518A16EE8}" presName="linear" presStyleCnt="0">
        <dgm:presLayoutVars>
          <dgm:animLvl val="lvl"/>
          <dgm:resizeHandles val="exact"/>
        </dgm:presLayoutVars>
      </dgm:prSet>
      <dgm:spPr/>
    </dgm:pt>
    <dgm:pt modelId="{A55F4561-69E8-4335-A5E7-23B277560B59}" type="pres">
      <dgm:prSet presAssocID="{D4308A72-1091-4A98-B8C1-3EA70557105A}" presName="parentText" presStyleLbl="node1" presStyleIdx="0" presStyleCnt="1" custLinFactNeighborY="-13254">
        <dgm:presLayoutVars>
          <dgm:chMax val="0"/>
          <dgm:bulletEnabled val="1"/>
        </dgm:presLayoutVars>
      </dgm:prSet>
      <dgm:spPr/>
    </dgm:pt>
  </dgm:ptLst>
  <dgm:cxnLst>
    <dgm:cxn modelId="{4D644340-AAE8-4D59-AB26-4FA18041B0A2}" type="presOf" srcId="{D4308A72-1091-4A98-B8C1-3EA70557105A}" destId="{A55F4561-69E8-4335-A5E7-23B277560B59}" srcOrd="0" destOrd="0" presId="urn:microsoft.com/office/officeart/2005/8/layout/vList2"/>
    <dgm:cxn modelId="{2AAEC58E-47D9-4427-9136-56E9D7A3FFA5}" type="presOf" srcId="{A455A89A-B66A-4EF6-8168-29E518A16EE8}" destId="{0EF0E5DA-191D-4FF0-A8E6-D8908B3653A5}" srcOrd="0" destOrd="0" presId="urn:microsoft.com/office/officeart/2005/8/layout/vList2"/>
    <dgm:cxn modelId="{B94702B0-9CEE-47F9-BF7F-11EF00241AD9}" srcId="{A455A89A-B66A-4EF6-8168-29E518A16EE8}" destId="{D4308A72-1091-4A98-B8C1-3EA70557105A}" srcOrd="0" destOrd="0" parTransId="{505C5662-B3DD-4013-8208-7C2F1D7E62EB}" sibTransId="{E5A96CD9-07CA-42A1-B142-6FB89A98A4F8}"/>
    <dgm:cxn modelId="{894D38A4-B8D6-4079-AC85-0923F368A72D}" type="presParOf" srcId="{0EF0E5DA-191D-4FF0-A8E6-D8908B3653A5}" destId="{A55F4561-69E8-4335-A5E7-23B277560B59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F4561-69E8-4335-A5E7-23B277560B59}">
      <dsp:nvSpPr>
        <dsp:cNvPr id="0" name=""/>
        <dsp:cNvSpPr/>
      </dsp:nvSpPr>
      <dsp:spPr>
        <a:xfrm>
          <a:off x="0" y="0"/>
          <a:ext cx="6671094" cy="230255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bliqueTopLef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большим интересом придумывают загадки, самостоятельно описывают с помощью сравнений выбранный объект, обязательно загадку зарисовывают или схематически записывают.  Например,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мнемотаблица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 загадке о слове НОС:</a:t>
          </a:r>
        </a:p>
      </dsp:txBody>
      <dsp:txXfrm>
        <a:off x="112402" y="112402"/>
        <a:ext cx="6446290" cy="207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47D6-8F6D-4CCE-A7BF-7FE2BCAFD667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D423-8FA5-4DFD-BA75-8049B551F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C793-7AC3-4871-9D71-27DF5FAE8C0B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441D-8488-4F10-8781-6626E75F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DC4C-504A-4229-B71B-71E92E289DB5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998-A237-4068-A7D7-0E8EF527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1F00-C9F1-482B-8F94-6B4AF87A7515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390B-3AC2-4CD8-B473-7D7499782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C6F2-4B10-46CA-889D-C544685608E7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71C1-3E50-4268-9B9F-A81078864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3CAC-B848-43B1-B52F-76143D55A5E4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D752-9D0A-43CB-8B35-FB0F9F8C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B424-079F-49F8-9BD4-EB9C2F989CCB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3F14-4332-4A3A-B5A6-37E4F0105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BF6D-1901-4518-B125-42A0FC2F0D64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9032-2A6C-4739-8B6B-783CFB3A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A2C3-D9F6-490F-A0DB-E3223BBBE1BA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DB6F-DE8E-4DC4-BDB6-B9D81C91F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A843-E077-46AE-A785-B2B7053BE5A7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7828-304B-44CB-8B35-619E6B297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EAA4-42D4-46BB-B896-49D42B1BF6B0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0782-138D-450D-B739-D6BDB77EC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84A7D3-5CE4-4990-947B-58901CBEEB50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66B00-BC3F-4DDD-909E-DE97F67D7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E289E-E247-48BF-A727-C65EB2FC1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08200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загадок как средство развития речи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92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Объект сравнивается с другими предметами и при этом указывается отличие.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428736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что похоже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отличается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428868"/>
          <a:ext cx="4298868" cy="1790799"/>
        </p:xfrm>
        <a:graphic>
          <a:graphicData uri="http://schemas.openxmlformats.org/drawingml/2006/table">
            <a:tbl>
              <a:tblPr/>
              <a:tblGrid>
                <a:gridCol w="217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что похоже?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Чем отличается?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Мяч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большое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яркое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Блин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несъедобное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200024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солнце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4357694"/>
            <a:ext cx="4298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мяч,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большое,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звезда,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но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яркое,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блин,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несъедобное.</a:t>
            </a:r>
          </a:p>
        </p:txBody>
      </p:sp>
      <p:pic>
        <p:nvPicPr>
          <p:cNvPr id="11266" name="Picture 2" descr="https://im1-tub-ru.yandex.net/i?id=016cfc044773d4fce8d4e5699809e19a&amp;n=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419365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125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714375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Объект сравнивается с другими предметами и при этом указывается отличие.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6" y="1477963"/>
            <a:ext cx="43703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Объект→ Схожий объект→ Отличие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63" y="2428875"/>
          <a:ext cx="4298868" cy="1790799"/>
        </p:xfrm>
        <a:graphic>
          <a:graphicData uri="http://schemas.openxmlformats.org/drawingml/2006/table">
            <a:tbl>
              <a:tblPr/>
              <a:tblGrid>
                <a:gridCol w="217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что похожа?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Чем отличается?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Забор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Нельзя лазить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Пила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Не пилит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Трава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Не растёт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2000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Допустим, сочиняем загадку о  расчёске</a:t>
            </a:r>
          </a:p>
        </p:txBody>
      </p:sp>
      <p:sp>
        <p:nvSpPr>
          <p:cNvPr id="22552" name="Прямоугольник 8"/>
          <p:cNvSpPr>
            <a:spLocks noChangeArrowheads="1"/>
          </p:cNvSpPr>
          <p:nvPr/>
        </p:nvSpPr>
        <p:spPr bwMode="auto">
          <a:xfrm>
            <a:off x="1071563" y="4829175"/>
            <a:ext cx="6929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Вставка слов – связок  КАК, НО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2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738" y="2346469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193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783691E-E1BA-4B23-A47E-2EEA823EA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1728D02-DEE8-497D-8037-2EAFB0C6C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5" name="Picture 7" descr="мальчик">
            <a:extLst>
              <a:ext uri="{FF2B5EF4-FFF2-40B4-BE49-F238E27FC236}">
                <a16:creationId xmlns:a16="http://schemas.microsoft.com/office/drawing/2014/main" id="{53A73229-4898-4854-949D-EB992E6E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5638800"/>
            <a:ext cx="6302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мальчик">
            <a:extLst>
              <a:ext uri="{FF2B5EF4-FFF2-40B4-BE49-F238E27FC236}">
                <a16:creationId xmlns:a16="http://schemas.microsoft.com/office/drawing/2014/main" id="{C290F0AA-4B70-442E-917D-46168475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638800"/>
            <a:ext cx="6302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стр 4">
            <a:extLst>
              <a:ext uri="{FF2B5EF4-FFF2-40B4-BE49-F238E27FC236}">
                <a16:creationId xmlns:a16="http://schemas.microsoft.com/office/drawing/2014/main" id="{6CC0FA3C-0784-4931-A11B-4E4ADE722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428624"/>
            <a:ext cx="7936939" cy="59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>
            <a:extLst>
              <a:ext uri="{FF2B5EF4-FFF2-40B4-BE49-F238E27FC236}">
                <a16:creationId xmlns:a16="http://schemas.microsoft.com/office/drawing/2014/main" id="{1B544BF9-F6D2-48B0-8FE5-8EE6BC790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9227" name="Object 11">
            <a:extLst>
              <a:ext uri="{FF2B5EF4-FFF2-40B4-BE49-F238E27FC236}">
                <a16:creationId xmlns:a16="http://schemas.microsoft.com/office/drawing/2014/main" id="{A9BE7A5D-67BE-4F2E-9043-911CB8F8621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Диаграмма" r:id="rId3" imgW="12344400" imgH="6786631" progId="MSGraph.Chart.8">
                  <p:embed followColorScheme="full"/>
                </p:oleObj>
              </mc:Choice>
              <mc:Fallback>
                <p:oleObj name="Диаграмма" r:id="rId3" imgW="12344400" imgH="6786631" progId="MSGraph.Chart.8">
                  <p:embed followColorScheme="full"/>
                  <p:pic>
                    <p:nvPicPr>
                      <p:cNvPr id="9227" name="Object 11">
                        <a:extLst>
                          <a:ext uri="{FF2B5EF4-FFF2-40B4-BE49-F238E27FC236}">
                            <a16:creationId xmlns:a16="http://schemas.microsoft.com/office/drawing/2014/main" id="{A9BE7A5D-67BE-4F2E-9043-911CB8F862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8" name="Picture 12" descr="СТР 5">
            <a:extLst>
              <a:ext uri="{FF2B5EF4-FFF2-40B4-BE49-F238E27FC236}">
                <a16:creationId xmlns:a16="http://schemas.microsoft.com/office/drawing/2014/main" id="{EFF25373-6D85-4CF1-89F7-71B08267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F02A5D-4CDA-4274-8F18-7E4C6494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F74A191-A444-4D40-98F2-BB9D69765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9" name="Picture 11" descr="СТР 6">
            <a:extLst>
              <a:ext uri="{FF2B5EF4-FFF2-40B4-BE49-F238E27FC236}">
                <a16:creationId xmlns:a16="http://schemas.microsoft.com/office/drawing/2014/main" id="{38CCE060-A901-4E7A-B928-5E0CE4E3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FE167BD-0E99-4B32-AA77-52771359C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F589700-9968-4418-BE33-244B1DF80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6392" name="Picture 8" descr="СТР 7">
            <a:extLst>
              <a:ext uri="{FF2B5EF4-FFF2-40B4-BE49-F238E27FC236}">
                <a16:creationId xmlns:a16="http://schemas.microsoft.com/office/drawing/2014/main" id="{51707FEC-91C1-4DB8-A7EF-2FCA7EAC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>
            <a:extLst>
              <a:ext uri="{FF2B5EF4-FFF2-40B4-BE49-F238E27FC236}">
                <a16:creationId xmlns:a16="http://schemas.microsoft.com/office/drawing/2014/main" id="{5FB28B39-6C1A-44AC-B1F4-EBE1158B3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7419" name="Picture 11" descr="СТР 8 М 3">
            <a:extLst>
              <a:ext uri="{FF2B5EF4-FFF2-40B4-BE49-F238E27FC236}">
                <a16:creationId xmlns:a16="http://schemas.microsoft.com/office/drawing/2014/main" id="{1A22C88C-DE95-4BA1-8581-17243CC60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01056" cy="300039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ТРИЗ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не просто развить фантазию детей, а научить мыслить системно, с пониманием происходящих процессов.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928934"/>
            <a:ext cx="6643734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тризовцев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«Можно говорить всё!»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player.myshared.ru/805463/data/images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714884"/>
            <a:ext cx="1581149" cy="138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177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001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Перед современными педагогами стоит главная задача: 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143000" y="2214563"/>
            <a:ext cx="7429500" cy="3911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заменить репродуктивные методы обучения на обучение через творчество, через решение нестандартных задач.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321008" cy="106047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Однако наши дети должны воспринимать довольно много информации об окружающем мире.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285992"/>
            <a:ext cx="48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Приходится давать задания: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162448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чему относится предмет?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каких частей состоит?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функции выполняет?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500570"/>
            <a:ext cx="8032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это не слишком творческие задачи, и детям они малоинтересны</a:t>
            </a:r>
          </a:p>
        </p:txBody>
      </p:sp>
    </p:spTree>
    <p:extLst>
      <p:ext uri="{BB962C8B-B14F-4D97-AF65-F5344CB8AC3E}">
        <p14:creationId xmlns:p14="http://schemas.microsoft.com/office/powerpoint/2010/main" val="4354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82651A-3894-431B-9BF0-F1E04F546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48680"/>
            <a:ext cx="80010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/>
              <a:t>«</a:t>
            </a:r>
            <a:r>
              <a:rPr lang="ru-RU" sz="2500" b="1" dirty="0"/>
              <a:t>Составление загадок по моделям А.А. Нестеренко»</a:t>
            </a:r>
            <a:endParaRPr lang="ru-RU" sz="2500" dirty="0"/>
          </a:p>
          <a:p>
            <a:pPr marL="0" indent="0">
              <a:buNone/>
            </a:pPr>
            <a:r>
              <a:rPr lang="ru-RU" sz="2500" b="1" dirty="0"/>
              <a:t>Описание.</a:t>
            </a:r>
            <a:r>
              <a:rPr lang="ru-RU" sz="2500" dirty="0"/>
              <a:t> Технология позволяет научить дошкольников составлять загадки. В процессе составления загадок развиваются все мыслительные операции ребенка, он получает радость от речевого творчества. В практике работы с детьми дошкольного возраста используются три основных модели составления загадок.</a:t>
            </a:r>
            <a:r>
              <a:rPr lang="ru-RU" sz="2500" b="1" dirty="0"/>
              <a:t> </a:t>
            </a:r>
          </a:p>
          <a:p>
            <a:pPr marL="0" indent="0">
              <a:buNone/>
            </a:pPr>
            <a:r>
              <a:rPr lang="ru-RU" sz="2500" b="1" dirty="0"/>
              <a:t>Инструкция и ход игры.</a:t>
            </a:r>
            <a:r>
              <a:rPr lang="ru-RU" sz="2500" dirty="0"/>
              <a:t> Воспитатель вывешивает одну из табличек с изображением модели составления загадки и предлагает детям составить загадку про какой-либо объект.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1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5400000">
            <a:off x="-2232248" y="1791229"/>
            <a:ext cx="4464496" cy="2843494"/>
          </a:xfrm>
          <a:prstGeom prst="blockArc">
            <a:avLst>
              <a:gd name="adj1" fmla="val 10817105"/>
              <a:gd name="adj2" fmla="val 0"/>
              <a:gd name="adj3" fmla="val 25000"/>
            </a:avLst>
          </a:prstGeom>
          <a:solidFill>
            <a:schemeClr val="lt1">
              <a:alpha val="57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42844" y="1142984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42910" y="4214818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5786" y="2357430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692696"/>
            <a:ext cx="7128792" cy="12241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основе работы по сочинению загадок лежит метод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синектики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(аналогии), разработан У.Гордоном (США) 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50-х годах.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2143116"/>
            <a:ext cx="7239178" cy="14299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Использование символической аналогии, а именно: метафор, поэтических образов, сравнений для характеристики объектов либо процессов, происходящих в них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5769" y="3888217"/>
            <a:ext cx="7128792" cy="13732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Позволяет описать воображаемый объект и представить его в виде загадки</a:t>
            </a:r>
          </a:p>
        </p:txBody>
      </p:sp>
    </p:spTree>
    <p:extLst>
      <p:ext uri="{BB962C8B-B14F-4D97-AF65-F5344CB8AC3E}">
        <p14:creationId xmlns:p14="http://schemas.microsoft.com/office/powerpoint/2010/main" val="931344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000125" y="1785938"/>
            <a:ext cx="70008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Жанр устного народного творчества</a:t>
            </a:r>
          </a:p>
          <a:p>
            <a:pPr algn="just"/>
            <a:r>
              <a:rPr lang="ru-RU" sz="3200" dirty="0">
                <a:latin typeface="Calibri" pitchFamily="34" charset="0"/>
              </a:rPr>
              <a:t>1) Краткое иносказательное описание какого-либо предмета или явления, которые нужно разгадать.</a:t>
            </a:r>
          </a:p>
          <a:p>
            <a:pPr algn="just"/>
            <a:r>
              <a:rPr lang="ru-RU" sz="3200" dirty="0">
                <a:latin typeface="Calibri" pitchFamily="34" charset="0"/>
              </a:rPr>
              <a:t>2)То, что непонятно и требует решения или разъяснения.</a:t>
            </a:r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01000" cy="1143000"/>
          </a:xfrm>
        </p:spPr>
        <p:txBody>
          <a:bodyPr/>
          <a:lstStyle/>
          <a:p>
            <a:r>
              <a:rPr lang="ru-RU" dirty="0"/>
              <a:t>Загадки</a:t>
            </a:r>
            <a:r>
              <a:rPr lang="ru-RU" dirty="0">
                <a:latin typeface="Arial" charset="0"/>
              </a:rPr>
              <a:t> - это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5400000">
            <a:off x="-2232025" y="1790700"/>
            <a:ext cx="4464050" cy="2844800"/>
          </a:xfrm>
          <a:prstGeom prst="blockArc">
            <a:avLst>
              <a:gd name="adj1" fmla="val 10817105"/>
              <a:gd name="adj2" fmla="val 0"/>
              <a:gd name="adj3" fmla="val 25000"/>
            </a:avLst>
          </a:prstGeom>
          <a:solidFill>
            <a:schemeClr val="lt1">
              <a:alpha val="57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57224" y="1785926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596" y="4929198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00100" y="3143248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00" y="3166021"/>
            <a:ext cx="6572296" cy="71301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Формируют представление о переносном значении слова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2914" y="4895532"/>
            <a:ext cx="6143668" cy="73181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Делают обучение ненавязчивым и интересным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0" y="785813"/>
            <a:ext cx="6643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Роль загадок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2238809"/>
            <a:ext cx="5444654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Развивают логическое мышление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4000504"/>
            <a:ext cx="5520878" cy="71280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Требуют активной работы мысли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4339" y="1392364"/>
            <a:ext cx="6143668" cy="66422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Обогащают словарь за счёт многозначности слов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5400000">
            <a:off x="-2232248" y="1791229"/>
            <a:ext cx="4464496" cy="2843494"/>
          </a:xfrm>
          <a:prstGeom prst="blockArc">
            <a:avLst>
              <a:gd name="adj1" fmla="val 10817105"/>
              <a:gd name="adj2" fmla="val 0"/>
              <a:gd name="adj3" fmla="val 25000"/>
            </a:avLst>
          </a:prstGeom>
          <a:solidFill>
            <a:schemeClr val="lt1">
              <a:alpha val="57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85786" y="2428868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0034" y="4357694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8662" y="3500438"/>
            <a:ext cx="360040" cy="3600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430898"/>
            <a:ext cx="6895192" cy="825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Способствует психологическому раскрепощению, устраняет боязнь неправильного высказывания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442137"/>
            <a:ext cx="6895192" cy="80006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Вырабатывает смелость в фантазии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785794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ЗАГАДОК с использованием элементов ТРИЗ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2483819"/>
            <a:ext cx="6895192" cy="7846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Развивает речевое творчество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мышления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22073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Какие бывают загадки?</a:t>
            </a: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214438" y="1928813"/>
            <a:ext cx="67151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- </a:t>
            </a:r>
            <a:r>
              <a:rPr lang="ru-RU" sz="3200"/>
              <a:t>Загадка - описание</a:t>
            </a:r>
          </a:p>
          <a:p>
            <a:r>
              <a:rPr lang="ru-RU" sz="3200">
                <a:latin typeface="Calibri" pitchFamily="34" charset="0"/>
              </a:rPr>
              <a:t>- </a:t>
            </a:r>
            <a:r>
              <a:rPr lang="ru-RU" sz="3200"/>
              <a:t>Загадка - вопрос</a:t>
            </a:r>
          </a:p>
          <a:p>
            <a:r>
              <a:rPr lang="ru-RU" sz="3200">
                <a:latin typeface="Calibri" pitchFamily="34" charset="0"/>
              </a:rPr>
              <a:t>- </a:t>
            </a:r>
            <a:r>
              <a:rPr lang="ru-RU" sz="3200"/>
              <a:t>Загадка - сравнение</a:t>
            </a:r>
          </a:p>
          <a:p>
            <a:r>
              <a:rPr lang="ru-RU" sz="3200">
                <a:latin typeface="Calibri" pitchFamily="34" charset="0"/>
              </a:rPr>
              <a:t>- </a:t>
            </a:r>
            <a:r>
              <a:rPr lang="ru-RU" sz="3200"/>
              <a:t>Загадка – отрицательное  сравнение двух предметов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8209963"/>
              </p:ext>
            </p:extLst>
          </p:nvPr>
        </p:nvGraphicFramePr>
        <p:xfrm>
          <a:off x="1115616" y="2428869"/>
          <a:ext cx="6671094" cy="23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14348" y="571480"/>
            <a:ext cx="7429552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Задания, описанные здесь, предполагают умение читать и писать. Можно это требование обойти, заменив слова рисунками и условными обозначениями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3924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428604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Модель составления загадок о слове.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928670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Местонахождение → Схожий объект→ Объект→ Схожий объект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2214554"/>
          <a:ext cx="5929354" cy="2390095"/>
        </p:xfrm>
        <a:graphic>
          <a:graphicData uri="http://schemas.openxmlformats.org/drawingml/2006/table">
            <a:tbl>
              <a:tblPr/>
              <a:tblGrid>
                <a:gridCol w="156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75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Где находится?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что похоже?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что похоже?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0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листе бумаги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Белая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простыня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Буква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перекладину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3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За буквой 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перекладина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Буква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Колесо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3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За буквой 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колесо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Буква 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1357298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Допустим, сочиняем загадку о слове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(предварительно нужно крупно написать это слово на листе бумаги)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714884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белой простыне – перекладина, за перекладиной – колесо, а за колесом – месяц.</a:t>
            </a:r>
          </a:p>
        </p:txBody>
      </p:sp>
    </p:spTree>
    <p:extLst>
      <p:ext uri="{BB962C8B-B14F-4D97-AF65-F5344CB8AC3E}">
        <p14:creationId xmlns:p14="http://schemas.microsoft.com/office/powerpoint/2010/main" val="15082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  <p:bldP spid="8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6143668" cy="3143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kornienko.biz/images/gorodok/perekladi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1332574" cy="2309795"/>
          </a:xfrm>
          <a:prstGeom prst="rect">
            <a:avLst/>
          </a:prstGeom>
          <a:noFill/>
        </p:spPr>
      </p:pic>
      <p:pic>
        <p:nvPicPr>
          <p:cNvPr id="29702" name="Picture 6" descr="http://www.nosnana.org/images/stories/magictalkpic/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2524">
            <a:off x="4754464" y="1932598"/>
            <a:ext cx="2014853" cy="1992467"/>
          </a:xfrm>
          <a:prstGeom prst="rect">
            <a:avLst/>
          </a:prstGeom>
          <a:noFill/>
        </p:spPr>
      </p:pic>
      <p:pic>
        <p:nvPicPr>
          <p:cNvPr id="29700" name="Picture 4" descr="http://www.autotoys.com/pics/PLTR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71678"/>
            <a:ext cx="1860468" cy="18097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643446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белой простыне – перекладина, за перекладиной – колесо, а за колесом – месяц.</a:t>
            </a:r>
          </a:p>
        </p:txBody>
      </p:sp>
    </p:spTree>
    <p:extLst>
      <p:ext uri="{BB962C8B-B14F-4D97-AF65-F5344CB8AC3E}">
        <p14:creationId xmlns:p14="http://schemas.microsoft.com/office/powerpoint/2010/main" val="40222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Модель составления загадок о предметах с указанием частей и их количества.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428736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Название частей→ Количество→ На что похоже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428868"/>
          <a:ext cx="5214974" cy="1643074"/>
        </p:xfrm>
        <a:graphic>
          <a:graphicData uri="http://schemas.openxmlformats.org/drawingml/2006/table">
            <a:tbl>
              <a:tblPr/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90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частей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Сколько?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что похоже?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9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ручка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палочка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7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зубья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зубы акулы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200024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Допустим, сочиняем загадку о вилке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357694"/>
            <a:ext cx="781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одной палочке четыре зуба акулы</a:t>
            </a:r>
          </a:p>
        </p:txBody>
      </p:sp>
      <p:pic>
        <p:nvPicPr>
          <p:cNvPr id="24578" name="Picture 2" descr="http://www.sht38.ru/images/catalog/1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428868"/>
            <a:ext cx="207170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15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  <p:bldP spid="8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title"/>
          </p:nvPr>
        </p:nvSpPr>
        <p:spPr>
          <a:xfrm>
            <a:off x="571500" y="571500"/>
            <a:ext cx="8001000" cy="846138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Проверь себя</a:t>
            </a:r>
            <a:br>
              <a:rPr lang="ru-RU" dirty="0"/>
            </a:br>
            <a:r>
              <a:rPr lang="ru-RU" sz="3200" dirty="0"/>
              <a:t>Загадка 1</a:t>
            </a: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835696" y="2348880"/>
            <a:ext cx="5929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dirty="0">
                <a:latin typeface="Calibri" pitchFamily="34" charset="0"/>
                <a:cs typeface="Times New Roman" pitchFamily="18" charset="0"/>
              </a:rPr>
              <a:t>Летает, а не самолёт,</a:t>
            </a:r>
            <a:endParaRPr lang="ru-RU" sz="4000" dirty="0"/>
          </a:p>
          <a:p>
            <a:pPr eaLnBrk="0" hangingPunct="0"/>
            <a:r>
              <a:rPr lang="ru-RU" sz="4000" dirty="0">
                <a:latin typeface="Calibri" pitchFamily="34" charset="0"/>
                <a:cs typeface="Times New Roman" pitchFamily="18" charset="0"/>
              </a:rPr>
              <a:t>Пищит, а не мышь,</a:t>
            </a:r>
            <a:endParaRPr lang="ru-RU" sz="4000" dirty="0"/>
          </a:p>
          <a:p>
            <a:pPr eaLnBrk="0" hangingPunct="0"/>
            <a:r>
              <a:rPr lang="ru-RU" sz="4000" dirty="0">
                <a:latin typeface="Calibri" pitchFamily="34" charset="0"/>
                <a:cs typeface="Times New Roman" pitchFamily="18" charset="0"/>
              </a:rPr>
              <a:t>Кусается, а не собака.</a:t>
            </a:r>
          </a:p>
          <a:p>
            <a:pPr eaLnBrk="0" hangingPunct="0"/>
            <a:r>
              <a:rPr lang="ru-RU" sz="4000" dirty="0">
                <a:latin typeface="Calibri" pitchFamily="34" charset="0"/>
                <a:cs typeface="Times New Roman" pitchFamily="18" charset="0"/>
              </a:rPr>
              <a:t>(комар)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34A52FA-7664-4CC9-B2EF-5A6E695D0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693091"/>
              </p:ext>
            </p:extLst>
          </p:nvPr>
        </p:nvGraphicFramePr>
        <p:xfrm>
          <a:off x="899592" y="925090"/>
          <a:ext cx="5976664" cy="37432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0291">
                  <a:extLst>
                    <a:ext uri="{9D8B030D-6E8A-4147-A177-3AD203B41FA5}">
                      <a16:colId xmlns:a16="http://schemas.microsoft.com/office/drawing/2014/main" val="1527501772"/>
                    </a:ext>
                  </a:extLst>
                </a:gridCol>
                <a:gridCol w="3106373">
                  <a:extLst>
                    <a:ext uri="{9D8B030D-6E8A-4147-A177-3AD203B41FA5}">
                      <a16:colId xmlns:a16="http://schemas.microsoft.com/office/drawing/2014/main" val="1974318048"/>
                    </a:ext>
                  </a:extLst>
                </a:gridCol>
              </a:tblGrid>
              <a:tr h="216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Модель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«Слова – связки» - «а, не».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27392"/>
                  </a:ext>
                </a:extLst>
              </a:tr>
              <a:tr h="5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Какой?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Кто (что) бывает таким же?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555362186"/>
                  </a:ext>
                </a:extLst>
              </a:tr>
              <a:tr h="7596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Модель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«Слова – связки» - «но, не».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27393"/>
                  </a:ext>
                </a:extLst>
              </a:tr>
              <a:tr h="5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Что делает?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Кто (что) делает так же?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612311592"/>
                  </a:ext>
                </a:extLst>
              </a:tr>
              <a:tr h="75968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Модель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«Слова – связки» - «как, но».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340943"/>
                  </a:ext>
                </a:extLst>
              </a:tr>
              <a:tr h="27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 что похоже?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Чем отличается?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15772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31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Arial" charset="0"/>
              </a:rPr>
              <a:t>Загадка 2</a:t>
            </a:r>
          </a:p>
        </p:txBody>
      </p:sp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1285875" y="1928813"/>
            <a:ext cx="6715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  <a:cs typeface="Times New Roman" pitchFamily="18" charset="0"/>
              </a:rPr>
              <a:t>Высокий, а не дом,</a:t>
            </a:r>
            <a:endParaRPr lang="ru-RU" sz="4000"/>
          </a:p>
          <a:p>
            <a:pPr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Пятнистый, а не леопард,</a:t>
            </a:r>
            <a:endParaRPr lang="ru-RU" sz="4000"/>
          </a:p>
          <a:p>
            <a:pPr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Длинношеий, а не гусь. (жираф)</a:t>
            </a:r>
            <a:endParaRPr lang="ru-RU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Arial" charset="0"/>
              </a:rPr>
              <a:t>Загадка 3</a:t>
            </a:r>
          </a:p>
        </p:txBody>
      </p:sp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000125" y="1785938"/>
            <a:ext cx="77152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  <a:cs typeface="Times New Roman" pitchFamily="18" charset="0"/>
              </a:rPr>
              <a:t>Как дорога, но бежит,</a:t>
            </a:r>
            <a:endParaRPr lang="ru-RU" sz="4000" dirty="0"/>
          </a:p>
          <a:p>
            <a:pPr eaLnBrk="0" hangingPunct="0"/>
            <a:r>
              <a:rPr lang="ru-RU" sz="4000" dirty="0">
                <a:latin typeface="Calibri" pitchFamily="34" charset="0"/>
                <a:cs typeface="Times New Roman" pitchFamily="18" charset="0"/>
              </a:rPr>
              <a:t>Как лента, но в косички не заплетёшь,</a:t>
            </a:r>
            <a:endParaRPr lang="ru-RU" sz="4000" dirty="0"/>
          </a:p>
          <a:p>
            <a:pPr eaLnBrk="0" hangingPunct="0"/>
            <a:r>
              <a:rPr lang="ru-RU" sz="4000" dirty="0">
                <a:latin typeface="Calibri" pitchFamily="34" charset="0"/>
                <a:cs typeface="Times New Roman" pitchFamily="18" charset="0"/>
              </a:rPr>
              <a:t>Как нитка, но в иголку не вденешь.</a:t>
            </a:r>
          </a:p>
          <a:p>
            <a:pPr eaLnBrk="0" hangingPunct="0"/>
            <a:r>
              <a:rPr lang="ru-RU" sz="4000" dirty="0">
                <a:latin typeface="Calibri" pitchFamily="34" charset="0"/>
                <a:cs typeface="Times New Roman" pitchFamily="18" charset="0"/>
              </a:rPr>
              <a:t>(река)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42860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Модель составления загадок с использованием противоречий.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071546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Любое противоречие → Совмещение противоречивых свойств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000240"/>
          <a:ext cx="4429156" cy="2357454"/>
        </p:xfrm>
        <a:graphic>
          <a:graphicData uri="http://schemas.openxmlformats.org/drawingml/2006/table">
            <a:tbl>
              <a:tblPr/>
              <a:tblGrid>
                <a:gridCol w="167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62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холодное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горячее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Холодное+горячее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3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лед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огонь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чайник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4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снег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кипяток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сердце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4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зима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костер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утюг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150017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Допустим, возьмем противоречие: холодное-горячее.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40" y="442913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Прим.: первую часть берем из первого списка, вторую из второго. В третьем списке находим ответ. Например: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18" y="514351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Холодное, как снег,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Горяч, как кипяток.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(Сердце)</a:t>
            </a:r>
          </a:p>
        </p:txBody>
      </p:sp>
      <p:pic>
        <p:nvPicPr>
          <p:cNvPr id="10" name="Picture 2" descr="http://www.focus3.ru/forum/uploads/post-4-1297633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3140"/>
            <a:ext cx="2143110" cy="2143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8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428604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Модель составления загадок смешанного типа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92867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Объект→ Схожий по свойству объект→Действие → Схожий по действию объект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214554"/>
          <a:ext cx="5929354" cy="1554480"/>
        </p:xfrm>
        <a:graphic>
          <a:graphicData uri="http://schemas.openxmlformats.org/drawingml/2006/table">
            <a:tbl>
              <a:tblPr/>
              <a:tblGrid>
                <a:gridCol w="156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75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Объект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Схожий по свойству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Схожий по действию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0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Острый перец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Красный колпачок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жжет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огонек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157161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Допустим, сочиняем загадку об остром перце: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071942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Этот красный колпачок во рту жжет, как огонек.</a:t>
            </a:r>
          </a:p>
        </p:txBody>
      </p:sp>
      <p:pic>
        <p:nvPicPr>
          <p:cNvPr id="28674" name="Picture 2" descr="http://demiart.ru/forum/uploads/av-313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877" y="1500174"/>
            <a:ext cx="1389897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412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  <p:bldP spid="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1143000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695" y="1014359"/>
            <a:ext cx="714380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Модель составления загадок с использованием сравнений (символическая аналогия)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7257" y="173587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Объект→ Свойства→ Аналогичные свойства других предметов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828800" y="2786061"/>
          <a:ext cx="4298868" cy="2078827"/>
        </p:xfrm>
        <a:graphic>
          <a:graphicData uri="http://schemas.openxmlformats.org/drawingml/2006/table">
            <a:tbl>
              <a:tblPr/>
              <a:tblGrid>
                <a:gridCol w="214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58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Что такое же?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2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желтый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солнышко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57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пушистый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57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легкий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пух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9754" y="225567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Допустим, сочиняем загадку о цыпленке: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5025939"/>
            <a:ext cx="702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Желтый как солнышко, пушистый как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мех,легкий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как пух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Вставка слов – связок   А  НЕ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iki.rdf.ru/media/upload/preview/0_6fc17_70fa8e4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86058"/>
            <a:ext cx="2190712" cy="2190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5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001000" cy="611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38" y="1227109"/>
            <a:ext cx="7143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Модель составления загадок с использованием сравнений (символическая аналогия)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8719" y="2003397"/>
            <a:ext cx="7215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Объект→ Свойства→ Аналогичные свойства других предметов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28800" y="3432175"/>
          <a:ext cx="4298868" cy="1790799"/>
        </p:xfrm>
        <a:graphic>
          <a:graphicData uri="http://schemas.openxmlformats.org/drawingml/2006/table">
            <a:tbl>
              <a:tblPr/>
              <a:tblGrid>
                <a:gridCol w="214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Какое?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Что такое же?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Яркое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Лампа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Круглое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Колесо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Жаркое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Огонь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78719" y="2565949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Допустим, сочиняем загадку о солнышке</a:t>
            </a:r>
          </a:p>
        </p:txBody>
      </p:sp>
      <p:sp>
        <p:nvSpPr>
          <p:cNvPr id="20505" name="Прямоугольник 9"/>
          <p:cNvSpPr>
            <a:spLocks noChangeArrowheads="1"/>
          </p:cNvSpPr>
          <p:nvPr/>
        </p:nvSpPr>
        <p:spPr bwMode="auto">
          <a:xfrm>
            <a:off x="1691680" y="5222974"/>
            <a:ext cx="466625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Вставка слов – связок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 НЕ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297894"/>
          </a:xfrm>
        </p:spPr>
        <p:txBody>
          <a:bodyPr>
            <a:normAutofit fontScale="90000"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931" y="1015497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Модель составления загадок с использованием сравнений      (символическая аналогия)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94833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«Какой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же у другого объекта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828800" y="2987895"/>
          <a:ext cx="4298868" cy="1865541"/>
        </p:xfrm>
        <a:graphic>
          <a:graphicData uri="http://schemas.openxmlformats.org/drawingml/2006/table">
            <a:tbl>
              <a:tblPr/>
              <a:tblGrid>
                <a:gridCol w="214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2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Какой? Какая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такое же?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6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жёлтая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солнышко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2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круглая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помидор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72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сладкая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сахар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38931" y="248350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Загадка о репке: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0245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Жёлтая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солнышко, круглая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помидор, сладкая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сахар.</a:t>
            </a:r>
          </a:p>
        </p:txBody>
      </p:sp>
      <p:pic>
        <p:nvPicPr>
          <p:cNvPr id="12290" name="Picture 2" descr="http://is5.mzstatic.com/image/pf/us/r30/Purple/v4/c4/43/df/c443dff3-c4bb-37e6-fbce-8dd50e767d83/GnfIv53OSbh8rN0Ws76YqM-temp-upload.haynuth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86058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94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714375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Модель работы по прямой аналогии.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1428750"/>
            <a:ext cx="721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Объект→ Описание функций→ Прямой перенос их на объект</a:t>
            </a:r>
          </a:p>
        </p:txBody>
      </p:sp>
      <p:graphicFrame>
        <p:nvGraphicFramePr>
          <p:cNvPr id="24602" name="Group 26"/>
          <p:cNvGraphicFramePr>
            <a:graphicFrameLocks noGrp="1"/>
          </p:cNvGraphicFramePr>
          <p:nvPr/>
        </p:nvGraphicFramePr>
        <p:xfrm>
          <a:off x="1071563" y="2428875"/>
          <a:ext cx="4298950" cy="2065656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делает?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 (что) делает то же  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Самолёт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2000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Допустим, сочиняем загадку о  комаре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4357688"/>
            <a:ext cx="657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Вставка слов – связок А, НЕ</a:t>
            </a:r>
          </a:p>
        </p:txBody>
      </p:sp>
    </p:spTree>
    <p:extLst>
      <p:ext uri="{BB962C8B-B14F-4D97-AF65-F5344CB8AC3E}">
        <p14:creationId xmlns:p14="http://schemas.microsoft.com/office/powerpoint/2010/main" val="294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Модель работы по прямой аналогии.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428868"/>
          <a:ext cx="4298868" cy="1790799"/>
        </p:xfrm>
        <a:graphic>
          <a:graphicData uri="http://schemas.openxmlformats.org/drawingml/2006/table">
            <a:tbl>
              <a:tblPr/>
              <a:tblGrid>
                <a:gridCol w="217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делает?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такое же?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колется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ёлка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катится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колесо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кусается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собака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200024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Допустим, сочиняем загадку о еже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357694"/>
            <a:ext cx="3750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Колется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(но не)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ёлка,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Катится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колесо,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Кусается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собака.</a:t>
            </a:r>
          </a:p>
        </p:txBody>
      </p:sp>
      <p:pic>
        <p:nvPicPr>
          <p:cNvPr id="4098" name="Picture 2" descr="http://kras-dou.ru/200/images/gallery/gruppy_15/gr_buratino/images/ezhik_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928802"/>
            <a:ext cx="242889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42976" y="1357298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делает?  Что такое же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043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cratch.mit.edu/static/icons/gallery/63868.png?t=2009-11-21+13%3A47%3A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928802"/>
            <a:ext cx="2571738" cy="25717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1435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Модель работы по прямой аналогии.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428736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Объект→ Описание функций→ Прямой перенос их на объект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428868"/>
          <a:ext cx="4298868" cy="1790799"/>
        </p:xfrm>
        <a:graphic>
          <a:graphicData uri="http://schemas.openxmlformats.org/drawingml/2006/table">
            <a:tbl>
              <a:tblPr/>
              <a:tblGrid>
                <a:gridCol w="217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Что делает?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Что такое же?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скачет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кенгуру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катится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колесо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8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летит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200024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Допустим, сочиняем загадку о мяче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35769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Скачет как кенгуру,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Катится как колесо,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Летит как птица.</a:t>
            </a:r>
          </a:p>
        </p:txBody>
      </p:sp>
    </p:spTree>
    <p:extLst>
      <p:ext uri="{BB962C8B-B14F-4D97-AF65-F5344CB8AC3E}">
        <p14:creationId xmlns:p14="http://schemas.microsoft.com/office/powerpoint/2010/main" val="2075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TS1019087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1182</Words>
  <Application>Microsoft Office PowerPoint</Application>
  <PresentationFormat>Экран (4:3)</PresentationFormat>
  <Paragraphs>238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TS101908704</vt:lpstr>
      <vt:lpstr>Диаграмма</vt:lpstr>
      <vt:lpstr>Составление загадок как средство развития речи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ТРИЗ — не просто развить фантазию детей, а научить мыслить системно, с пониманием происходящих процессов.  </vt:lpstr>
      <vt:lpstr>Перед современными педагогами стоит главная задача: </vt:lpstr>
      <vt:lpstr>Однако наши дети должны воспринимать довольно много информации об окружающем мире. </vt:lpstr>
      <vt:lpstr>Презентация PowerPoint</vt:lpstr>
      <vt:lpstr>Загадки - это</vt:lpstr>
      <vt:lpstr>Презентация PowerPoint</vt:lpstr>
      <vt:lpstr>Презентация PowerPoint</vt:lpstr>
      <vt:lpstr>Какие бывают загадки?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Проверь себя Загадка 1</vt:lpstr>
      <vt:lpstr>Загадка 2</vt:lpstr>
      <vt:lpstr>Загадка 3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СОСТАВЛЯЕМ ЗАГАДКИ с помощью ТРИЗ</dc:title>
  <dc:creator>Сергей</dc:creator>
  <dc:description>Шаблон оформления
Корпорация Майкрософт</dc:description>
  <cp:lastModifiedBy>Пользователь</cp:lastModifiedBy>
  <cp:revision>95</cp:revision>
  <dcterms:created xsi:type="dcterms:W3CDTF">2012-10-07T13:18:55Z</dcterms:created>
  <dcterms:modified xsi:type="dcterms:W3CDTF">2021-11-18T07:23:10Z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161580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_TemplateID">
    <vt:lpwstr>TC019087049991</vt:lpwstr>
  </property>
</Properties>
</file>